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1"/>
  </p:sldMasterIdLst>
  <p:notesMasterIdLst>
    <p:notesMasterId r:id="rId18"/>
  </p:notesMasterIdLst>
  <p:sldIdLst>
    <p:sldId id="267" r:id="rId2"/>
    <p:sldId id="258" r:id="rId3"/>
    <p:sldId id="272" r:id="rId4"/>
    <p:sldId id="282" r:id="rId5"/>
    <p:sldId id="283" r:id="rId6"/>
    <p:sldId id="284" r:id="rId7"/>
    <p:sldId id="285" r:id="rId8"/>
    <p:sldId id="286" r:id="rId9"/>
    <p:sldId id="276" r:id="rId10"/>
    <p:sldId id="287" r:id="rId11"/>
    <p:sldId id="275" r:id="rId12"/>
    <p:sldId id="277" r:id="rId13"/>
    <p:sldId id="278" r:id="rId14"/>
    <p:sldId id="279" r:id="rId15"/>
    <p:sldId id="281" r:id="rId16"/>
    <p:sldId id="280" r:id="rId17"/>
  </p:sldIdLst>
  <p:sldSz cx="9144000" cy="5143500" type="screen16x9"/>
  <p:notesSz cx="6858000" cy="9144000"/>
  <p:embeddedFontLst>
    <p:embeddedFont>
      <p:font typeface="Agfa Rotis Sans Serif" panose="020B0604020202020204"/>
      <p:regular r:id="rId19"/>
      <p:bold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Wingdings 3" panose="05040102010807070707" pitchFamily="18" charset="2"/>
      <p:regular r:id="rId26"/>
    </p:embeddedFont>
  </p:embeddedFontLst>
  <p:custDataLst>
    <p:tags r:id="rId27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A6EB0"/>
    <a:srgbClr val="CCCCCC"/>
    <a:srgbClr val="999999"/>
    <a:srgbClr val="00519E"/>
    <a:srgbClr val="3A6DAF"/>
    <a:srgbClr val="FFFFFF"/>
    <a:srgbClr val="B1C91F"/>
    <a:srgbClr val="DC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1" autoAdjust="0"/>
    <p:restoredTop sz="94660" autoAdjust="0"/>
  </p:normalViewPr>
  <p:slideViewPr>
    <p:cSldViewPr>
      <p:cViewPr varScale="1">
        <p:scale>
          <a:sx n="157" d="100"/>
          <a:sy n="157" d="100"/>
        </p:scale>
        <p:origin x="168" y="3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099" name="Rechteck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100" name="Rechteck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hteck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hteck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103" name="Rechteck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5BB0B9-325A-40D4-A4FB-6047E65318B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0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5" descr="luh_logo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80" y="123477"/>
            <a:ext cx="2043221" cy="5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 14" descr="LOGO_imes_Schrift_rech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7"/>
            <a:ext cx="2724621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 userDrawn="1"/>
        </p:nvSpPr>
        <p:spPr bwMode="auto">
          <a:xfrm>
            <a:off x="5724128" y="3291830"/>
            <a:ext cx="3419871" cy="156592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79662"/>
            <a:ext cx="8640959" cy="432048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10000"/>
              </a:lnSpc>
              <a:defRPr sz="2800">
                <a:solidFill>
                  <a:srgbClr val="3A6EB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Arbeitstitel (ggf. Schriftgröße anpassen bzw. zweizeilig)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0" hasCustomPrompt="1"/>
          </p:nvPr>
        </p:nvSpPr>
        <p:spPr>
          <a:xfrm>
            <a:off x="251520" y="1419622"/>
            <a:ext cx="8640960" cy="36004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 typeface="Wingdings" pitchFamily="2" charset="2"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Vortrag Studien-, Projekt-, Bachelor-, … Diplomarbeit</a:t>
            </a:r>
          </a:p>
        </p:txBody>
      </p:sp>
      <p:sp>
        <p:nvSpPr>
          <p:cNvPr id="22" name="Linie 20"/>
          <p:cNvSpPr>
            <a:spLocks noChangeShapeType="1"/>
          </p:cNvSpPr>
          <p:nvPr userDrawn="1"/>
        </p:nvSpPr>
        <p:spPr bwMode="auto">
          <a:xfrm flipH="1">
            <a:off x="0" y="843558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3" name="Inhaltsplatzhalter 2"/>
          <p:cNvSpPr>
            <a:spLocks noGrp="1"/>
          </p:cNvSpPr>
          <p:nvPr>
            <p:ph idx="11" hasCustomPrompt="1"/>
          </p:nvPr>
        </p:nvSpPr>
        <p:spPr>
          <a:xfrm>
            <a:off x="251520" y="2787774"/>
            <a:ext cx="3600400" cy="9361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44500" indent="-176213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720725" indent="-184150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990600" indent="-185738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939100" indent="-215456"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de-DE" dirty="0"/>
              <a:t>Name, Vorname,</a:t>
            </a:r>
            <a:br>
              <a:rPr lang="de-DE" dirty="0"/>
            </a:br>
            <a:r>
              <a:rPr lang="de-DE" dirty="0"/>
              <a:t>Matrikelnummer,</a:t>
            </a:r>
            <a:br>
              <a:rPr lang="de-DE" dirty="0"/>
            </a:br>
            <a:r>
              <a:rPr lang="de-DE" dirty="0"/>
              <a:t>Datum, …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55976" y="2499742"/>
            <a:ext cx="4537199" cy="235800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de-DE" dirty="0"/>
              <a:t>Titelbild</a:t>
            </a:r>
          </a:p>
        </p:txBody>
      </p:sp>
      <p:sp>
        <p:nvSpPr>
          <p:cNvPr id="12" name="Rechteck 2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/>
          </p:nvPr>
        </p:nvSpPr>
        <p:spPr>
          <a:xfrm>
            <a:off x="250825" y="1131888"/>
            <a:ext cx="8642350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 marL="808038" indent="-180975">
              <a:buFont typeface="Wingdings" pitchFamily="2" charset="2"/>
              <a:buChar char="§"/>
              <a:defRPr sz="1600"/>
            </a:lvl4pPr>
            <a:lvl5pPr marL="269875" indent="-174625">
              <a:defRPr sz="2000"/>
            </a:lvl5pPr>
            <a:lvl6pPr marL="538163" indent="-180975">
              <a:buClr>
                <a:schemeClr val="bg2">
                  <a:lumMod val="50000"/>
                  <a:lumOff val="50000"/>
                </a:schemeClr>
              </a:buClr>
              <a:buSzPct val="80000"/>
              <a:buFont typeface="Wingdings 3" pitchFamily="18" charset="2"/>
              <a:buChar char="Æ"/>
              <a:defRPr lang="de-DE" sz="1800" b="0" kern="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</a:defRPr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51520" y="4857750"/>
            <a:ext cx="5768280" cy="285750"/>
          </a:xfrm>
        </p:spPr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268288"/>
            <a:ext cx="7200900" cy="358775"/>
          </a:xfrm>
        </p:spPr>
        <p:txBody>
          <a:bodyPr lIns="0" tIns="0" rIns="0" bIns="36000" anchor="b" anchorCtr="0"/>
          <a:lstStyle>
            <a:lvl1pPr>
              <a:defRPr lang="de-DE" sz="1800" b="1" dirty="0" smtClean="0">
                <a:solidFill>
                  <a:schemeClr val="bg2">
                    <a:lumMod val="50000"/>
                    <a:lumOff val="50000"/>
                  </a:schemeClr>
                </a:solidFill>
                <a:cs typeface="Calibri" pitchFamily="34" charset="0"/>
              </a:defRPr>
            </a:lvl1pPr>
          </a:lstStyle>
          <a:p>
            <a:pPr marL="0" lvl="0" indent="0">
              <a:buClr>
                <a:schemeClr val="bg2"/>
              </a:buClr>
              <a:buNone/>
            </a:pPr>
            <a:r>
              <a:rPr lang="de-DE" kern="0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4321175" cy="333270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292725" y="1131888"/>
            <a:ext cx="3600450" cy="36004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70671"/>
            <a:ext cx="1576389" cy="381001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Stoppuhr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DC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7740650" y="4857750"/>
            <a:ext cx="1403350" cy="57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Bild 19" descr="LOGO_i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67" y="123526"/>
            <a:ext cx="43032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ie 20"/>
          <p:cNvSpPr>
            <a:spLocks noChangeShapeType="1"/>
          </p:cNvSpPr>
          <p:nvPr/>
        </p:nvSpPr>
        <p:spPr bwMode="auto">
          <a:xfrm flipH="1">
            <a:off x="0" y="627534"/>
            <a:ext cx="9144000" cy="0"/>
          </a:xfrm>
          <a:prstGeom prst="line">
            <a:avLst/>
          </a:prstGeom>
          <a:noFill/>
          <a:ln w="12700">
            <a:solidFill>
              <a:srgbClr val="3A6EB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182" tIns="43091" rIns="86182" bIns="43091"/>
          <a:lstStyle/>
          <a:p>
            <a:endParaRPr lang="de-DE"/>
          </a:p>
        </p:txBody>
      </p:sp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251520" y="627533"/>
            <a:ext cx="7200800" cy="360041"/>
          </a:xfrm>
          <a:prstGeom prst="rect">
            <a:avLst/>
          </a:prstGeom>
        </p:spPr>
        <p:txBody>
          <a:bodyPr lIns="0" tIns="36000" rIns="0" bIns="0" anchor="t" anchorCtr="0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740650" y="4857750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Seite </a:t>
            </a:r>
            <a:fld id="{8B9AAF14-B646-469B-9FA0-A5D5554E3CD3}" type="slidenum">
              <a:rPr lang="de-DE" sz="1200" smtClean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12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1520" y="4857750"/>
            <a:ext cx="576828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de-DE" sz="1200" b="0" i="1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Calibri" pitchFamily="34" charset="0"/>
              </a:defRPr>
            </a:lvl1pPr>
          </a:lstStyle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07" y="123526"/>
            <a:ext cx="432000" cy="4320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2" r:id="rId2"/>
    <p:sldLayoutId id="2147483655" r:id="rId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de-DE" sz="2200" b="1" kern="0" smtClean="0">
          <a:solidFill>
            <a:srgbClr val="3A6EB0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00" b="1">
          <a:solidFill>
            <a:srgbClr val="00519E"/>
          </a:solidFill>
          <a:latin typeface="Agfa Rotis Sans Serif" pitchFamily="2" charset="0"/>
          <a:ea typeface="ＭＳ Ｐゴシック" pitchFamily="1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None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  <a:cs typeface="+mn-cs"/>
        </a:defRPr>
      </a:lvl1pPr>
      <a:lvl2pPr marL="269875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2pPr>
      <a:lvl3pPr marL="538163" marR="0" indent="-18256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3pPr>
      <a:lvl4pPr marL="808038" marR="0" indent="-1809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" pitchFamily="2" charset="2"/>
        <a:buChar char="§"/>
        <a:tabLst/>
        <a:defRPr lang="de-DE" sz="16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4pPr>
      <a:lvl5pPr marL="269875" marR="0" indent="-1746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80000"/>
        <a:buFont typeface="Wingdings 3" pitchFamily="18" charset="2"/>
        <a:buChar char="Æ"/>
        <a:tabLst/>
        <a:defRPr lang="de-DE" sz="20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5pPr>
      <a:lvl6pPr marL="538163" indent="-180975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50000"/>
            <a:lumOff val="50000"/>
          </a:schemeClr>
        </a:buClr>
        <a:buSzPct val="80000"/>
        <a:buFont typeface="Wingdings 3" pitchFamily="18" charset="2"/>
        <a:buChar char="Æ"/>
        <a:defRPr lang="de-DE" sz="1800" b="0" kern="0" dirty="0" smtClean="0">
          <a:solidFill>
            <a:schemeClr val="bg2">
              <a:lumMod val="75000"/>
              <a:lumOff val="25000"/>
            </a:schemeClr>
          </a:solidFill>
          <a:latin typeface="Calibri" pitchFamily="3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nathanleroux.org/software/iguanate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ysik.tu-darmstadt.de/media/fachbereich_physik/phys_studium/phys_studium_bachelor/phys_studium_bsc_praktika/phys_studium_bsc_praktika_gp/phys_studium_bsc_praktika_gp_regeln/Gr_Einh_Gl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1400" dirty="0"/>
              <a:t>Im Rahmen der Studentenrunde „Robotik“ bekommt jeder Student die Möglichkeit, den Zwischenstand seiner Arbeit und/oder aktuellen Arbeitspunkt vorzustellen. Die Runde findet zweiwöchentlich statt, der Termin steht im </a:t>
            </a:r>
            <a:r>
              <a:rPr lang="de-DE" sz="1400" dirty="0" err="1"/>
              <a:t>Stud.IP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r>
              <a:rPr lang="de-DE" sz="1400" b="1" dirty="0"/>
              <a:t>Zeitrahmen: 3 Minuten Vorstellung, 2 Minuten Diskussion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0"/>
            <a:r>
              <a:rPr lang="de-DE" sz="1400" b="1" dirty="0"/>
              <a:t>Aus Zeitgründen möglichst wenig Folien beschränken: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Titelblatt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Motivation und/oder ein kurzer Projektüberblick (nur als kurze Einführung gedacht; max. 20 sec)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Projektstand und zeitliche Planung 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Womit beschäftigt ihr euch gerade </a:t>
            </a:r>
            <a:br>
              <a:rPr lang="de-DE" sz="1200" dirty="0"/>
            </a:br>
            <a:r>
              <a:rPr lang="de-DE" sz="1200" dirty="0"/>
              <a:t>und/oder welche Probleme habt ihr gerade</a:t>
            </a:r>
          </a:p>
          <a:p>
            <a:pPr marL="544512" lvl="1" indent="-457200">
              <a:buFont typeface="+mj-lt"/>
              <a:buAutoNum type="arabicPeriod"/>
            </a:pPr>
            <a:r>
              <a:rPr lang="de-DE" sz="1200" dirty="0"/>
              <a:t>Ende (könnt ihr gerne übernehmen oder ein eigenes Bild einfügen) </a:t>
            </a:r>
          </a:p>
          <a:p>
            <a:pPr lvl="1" indent="0">
              <a:buNone/>
            </a:pPr>
            <a:endParaRPr lang="de-DE" sz="1400" dirty="0"/>
          </a:p>
          <a:p>
            <a:r>
              <a:rPr lang="de-DE" sz="1400" dirty="0"/>
              <a:t>Die Präsentation bitte </a:t>
            </a:r>
            <a:r>
              <a:rPr lang="de-DE" sz="1400" b="1" dirty="0"/>
              <a:t>spätestens eine halbe Stunde vor der Runde </a:t>
            </a:r>
            <a:r>
              <a:rPr lang="de-DE" sz="1400" dirty="0"/>
              <a:t>in den </a:t>
            </a:r>
            <a:r>
              <a:rPr lang="de-DE" sz="1400" b="1" dirty="0"/>
              <a:t>richtigen </a:t>
            </a:r>
            <a:r>
              <a:rPr lang="de-DE" sz="1400" dirty="0" err="1"/>
              <a:t>Stud.IP</a:t>
            </a:r>
            <a:r>
              <a:rPr lang="de-DE" sz="1400" dirty="0"/>
              <a:t> Ordner hochladen</a:t>
            </a:r>
            <a:endParaRPr lang="de-DE" sz="1400" b="1" dirty="0"/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Ablauf und Gliederung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E6C6-7B39-405D-87DC-07650F89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6A9841-3D1E-4124-9B02-7B721D22E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Literatur/Abbildungsverzeichnis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7A5BD1-0A57-4717-A644-B837C8874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D88F81-8EB1-4DEA-82BA-2C1368BA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2982EB4-6DC9-4EE4-A613-2CEC5318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77889"/>
              </p:ext>
            </p:extLst>
          </p:nvPr>
        </p:nvGraphicFramePr>
        <p:xfrm>
          <a:off x="250824" y="1131590"/>
          <a:ext cx="835362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811">
                  <a:extLst>
                    <a:ext uri="{9D8B030D-6E8A-4147-A177-3AD203B41FA5}">
                      <a16:colId xmlns:a16="http://schemas.microsoft.com/office/drawing/2014/main" val="1348150861"/>
                    </a:ext>
                  </a:extLst>
                </a:gridCol>
                <a:gridCol w="4176811">
                  <a:extLst>
                    <a:ext uri="{9D8B030D-6E8A-4147-A177-3AD203B41FA5}">
                      <a16:colId xmlns:a16="http://schemas.microsoft.com/office/drawing/2014/main" val="184806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Entwurf eines Softwaresystems zur dynamischen Umgebungsmodellierung in industriellen indoor-Umgebungen, als Basistechnologie für Location-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Services, Arne Wendt, Masterarbeit, TUHH, IFPT, 2018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KRA17</a:t>
                      </a: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Enhancement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Long-Term Mobile Robot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Autonomy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Changing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Environments, 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Tomás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Krajnik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Jaime P.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Fentanes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Jo</a:t>
                      </a:r>
                      <a:r>
                        <a:rPr lang="de-DE" sz="12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ã</a:t>
                      </a:r>
                      <a:r>
                        <a:rPr lang="de-DE" sz="1200" b="0" i="0" u="none" strike="noStrike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M. Santos, Tom </a:t>
                      </a:r>
                      <a:r>
                        <a:rPr lang="de-DE" sz="1200" b="0" i="0" u="none" strike="noStrike" kern="1200" baseline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Duckett</a:t>
                      </a:r>
                      <a:endParaRPr lang="de-DE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4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50824" y="268288"/>
            <a:ext cx="7417519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sp>
        <p:nvSpPr>
          <p:cNvPr id="6" name="Rechteck 5"/>
          <p:cNvSpPr/>
          <p:nvPr/>
        </p:nvSpPr>
        <p:spPr>
          <a:xfrm>
            <a:off x="5364088" y="4126797"/>
            <a:ext cx="4788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30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Danke für Ihre Aufmerksamkeit</a:t>
            </a:r>
            <a:endParaRPr lang="de-DE" sz="3000" b="1" dirty="0">
              <a:solidFill>
                <a:srgbClr val="FFFFFF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1D9B3-383B-4225-AAA8-7830B7106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508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Plots</a:t>
            </a:r>
            <a:r>
              <a:rPr lang="de-DE" dirty="0"/>
              <a:t> einfügen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Matlabvorlage</a:t>
            </a:r>
            <a:r>
              <a:rPr lang="de-DE" dirty="0"/>
              <a:t> nutzen (</a:t>
            </a:r>
            <a:r>
              <a:rPr lang="de-DE" dirty="0" err="1"/>
              <a:t>template.m</a:t>
            </a:r>
            <a:r>
              <a:rPr lang="de-DE" dirty="0"/>
              <a:t>, </a:t>
            </a:r>
            <a:r>
              <a:rPr lang="de-DE" dirty="0" err="1"/>
              <a:t>template_einfach.m</a:t>
            </a:r>
            <a:r>
              <a:rPr lang="de-DE" dirty="0"/>
              <a:t>)</a:t>
            </a:r>
          </a:p>
          <a:p>
            <a:r>
              <a:rPr lang="de-DE" dirty="0"/>
              <a:t>Wichtig:</a:t>
            </a:r>
          </a:p>
          <a:p>
            <a:pPr lvl="1"/>
            <a:r>
              <a:rPr lang="de-DE" dirty="0"/>
              <a:t>Achsenbeschriftung</a:t>
            </a:r>
          </a:p>
          <a:p>
            <a:pPr lvl="1"/>
            <a:r>
              <a:rPr lang="de-DE" dirty="0"/>
              <a:t>Ausreichend große Schrift</a:t>
            </a:r>
          </a:p>
          <a:p>
            <a:pPr lvl="1"/>
            <a:r>
              <a:rPr lang="de-DE" dirty="0"/>
              <a:t>Legende bei mehreren Plots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264"/>
            <a:ext cx="411480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Gleichungen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Plug-In </a:t>
            </a:r>
            <a:r>
              <a:rPr lang="de-DE" dirty="0" err="1"/>
              <a:t>IguanaTex</a:t>
            </a:r>
            <a:r>
              <a:rPr lang="de-DE" dirty="0"/>
              <a:t> verwenden:</a:t>
            </a:r>
          </a:p>
          <a:p>
            <a:pPr lvl="1"/>
            <a:r>
              <a:rPr lang="de-DE" dirty="0" err="1">
                <a:hlinkClick r:id="rId3"/>
              </a:rPr>
              <a:t>IguanaTex</a:t>
            </a:r>
            <a:endParaRPr lang="de-DE" dirty="0"/>
          </a:p>
          <a:p>
            <a:pPr lvl="1"/>
            <a:r>
              <a:rPr lang="de-DE" dirty="0"/>
              <a:t>Latex-Code für Formeln</a:t>
            </a:r>
          </a:p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1062702"/>
            <a:ext cx="4176464" cy="34345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87774"/>
            <a:ext cx="1312146" cy="11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1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einfügen und in Klickreihenfolge einbinden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Reiter „Einfügen“</a:t>
            </a:r>
          </a:p>
          <a:p>
            <a:pPr lvl="2"/>
            <a:r>
              <a:rPr lang="de-DE" dirty="0"/>
              <a:t>Video einfügen und markieren</a:t>
            </a:r>
          </a:p>
          <a:p>
            <a:pPr lvl="1"/>
            <a:r>
              <a:rPr lang="de-DE" dirty="0"/>
              <a:t>Reiter „Animationen“</a:t>
            </a:r>
          </a:p>
          <a:p>
            <a:pPr lvl="2"/>
            <a:r>
              <a:rPr lang="de-DE" dirty="0"/>
              <a:t>Animationsbereich</a:t>
            </a:r>
          </a:p>
          <a:p>
            <a:pPr lvl="2"/>
            <a:r>
              <a:rPr lang="de-DE" dirty="0"/>
              <a:t>Reiter Anzeigedauer</a:t>
            </a:r>
          </a:p>
          <a:p>
            <a:pPr lvl="2"/>
            <a:r>
              <a:rPr lang="de-DE" dirty="0"/>
              <a:t>Animation als Teil der Klickreihenfolge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MechARnik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636" y="2658239"/>
            <a:ext cx="3096344" cy="1741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852180"/>
            <a:ext cx="2314438" cy="15869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44208" y="4357478"/>
            <a:ext cx="21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Kurzes Beispielvideo</a:t>
            </a:r>
          </a:p>
          <a:p>
            <a:pPr algn="ctr"/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8532588">
            <a:off x="7626781" y="1363465"/>
            <a:ext cx="865673" cy="4129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6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Normen und Konventionen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zu Normen für Größen, Einheiten und Gleichungen (</a:t>
            </a:r>
            <a:r>
              <a:rPr lang="de-DE" dirty="0">
                <a:hlinkClick r:id="rId2"/>
              </a:rPr>
              <a:t>hier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Allgemeine Robotik-Konvention: </a:t>
            </a:r>
          </a:p>
          <a:p>
            <a:pPr lvl="1"/>
            <a:r>
              <a:rPr lang="de-DE" sz="1400" dirty="0"/>
              <a:t>Skalar 	Kleinbuchstabe (kursiv): </a:t>
            </a:r>
            <a:r>
              <a:rPr lang="de-DE" sz="1400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Vektor	Kleinbuchstabe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Matrix 	Großbuchstabe (fett und kursiv): </a:t>
            </a:r>
            <a:r>
              <a:rPr lang="de-DE" sz="1400" b="1" i="1" dirty="0"/>
              <a:t>A</a:t>
            </a:r>
            <a:endParaRPr lang="de-DE" sz="1400" dirty="0"/>
          </a:p>
          <a:p>
            <a:pPr lvl="1"/>
            <a:r>
              <a:rPr lang="de-DE" sz="1400" dirty="0"/>
              <a:t>Punkt 	Großbuchstabe: A</a:t>
            </a:r>
          </a:p>
          <a:p>
            <a:pPr lvl="1"/>
            <a:r>
              <a:rPr lang="de-DE" sz="1400" dirty="0"/>
              <a:t>Körper 	Großbuchstabe (fett): </a:t>
            </a:r>
            <a:r>
              <a:rPr lang="de-DE" sz="1400" b="1" dirty="0"/>
              <a:t>A</a:t>
            </a:r>
            <a:endParaRPr lang="de-DE" sz="1400" dirty="0"/>
          </a:p>
          <a:p>
            <a:r>
              <a:rPr lang="de-DE" dirty="0"/>
              <a:t> </a:t>
            </a:r>
          </a:p>
          <a:p>
            <a:r>
              <a:rPr lang="de-DE" dirty="0"/>
              <a:t>Das Robotik-Script ist bei Konventionen sehr genau, da könnt ihr euch gerne Anregungen holen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0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Abschlussvortrag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Anmerkungen (Präsentationserstellung und Durchführung):</a:t>
            </a:r>
          </a:p>
          <a:p>
            <a:pPr lvl="1"/>
            <a:r>
              <a:rPr lang="de-DE" dirty="0"/>
              <a:t>Globale Änderungen über Folienmaster (Fußzeile, Logos, etc.)</a:t>
            </a:r>
          </a:p>
          <a:p>
            <a:pPr lvl="1"/>
            <a:r>
              <a:rPr lang="de-DE" dirty="0"/>
              <a:t>Probevortrag rechtzeitig mit dem Betreuer durchführen</a:t>
            </a:r>
          </a:p>
          <a:p>
            <a:pPr lvl="1"/>
            <a:r>
              <a:rPr lang="de-DE" dirty="0"/>
              <a:t>Frühzeitig Technik aufbauen und testen, auch beim Probevortrag</a:t>
            </a:r>
          </a:p>
          <a:p>
            <a:pPr lvl="1"/>
            <a:r>
              <a:rPr lang="de-DE" dirty="0"/>
              <a:t>Vortragszeit einhalten (max. 20 min)</a:t>
            </a:r>
          </a:p>
          <a:p>
            <a:pPr lvl="1"/>
            <a:r>
              <a:rPr lang="de-DE" dirty="0"/>
              <a:t>Angemessene Kleidung </a:t>
            </a:r>
          </a:p>
          <a:p>
            <a:pPr lvl="1"/>
            <a:r>
              <a:rPr lang="de-DE" dirty="0"/>
              <a:t>Prüfer/Betreuer spricht die einleitenden Worte und moderiert die anschließende Diskussion</a:t>
            </a:r>
          </a:p>
          <a:p>
            <a:pPr lvl="4"/>
            <a:r>
              <a:rPr lang="de-DE" dirty="0"/>
              <a:t>nicht vergessen: Der Vortrag bleibt in den Köpfen – dementsprechend sollte dieser entsprechend ernst genommen und hervorragend vorbereitet werden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Frequenzbasierte Modellierung zur Prädiktion von Personen-Auftrittswahrscheinlichkeiten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Studentenrunde Robotik – Konzeptvortrag Studienarbeit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1"/>
          </p:nvPr>
        </p:nvSpPr>
        <p:spPr>
          <a:xfrm>
            <a:off x="251520" y="2787774"/>
            <a:ext cx="3600400" cy="1080120"/>
          </a:xfrm>
        </p:spPr>
        <p:txBody>
          <a:bodyPr/>
          <a:lstStyle/>
          <a:p>
            <a:r>
              <a:rPr lang="de-DE" dirty="0"/>
              <a:t>Adrian Kleimeier</a:t>
            </a:r>
          </a:p>
          <a:p>
            <a:r>
              <a:rPr lang="de-DE" dirty="0"/>
              <a:t>Studienarbeit</a:t>
            </a:r>
          </a:p>
          <a:p>
            <a:r>
              <a:rPr lang="de-DE" dirty="0"/>
              <a:t>Abgabe: 14.01.2021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4" y="268288"/>
            <a:ext cx="7633543" cy="358775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250825" y="1131888"/>
            <a:ext cx="8641655" cy="3332705"/>
          </a:xfrm>
        </p:spPr>
        <p:txBody>
          <a:bodyPr/>
          <a:lstStyle/>
          <a:p>
            <a:pPr lvl="1"/>
            <a:endParaRPr lang="de-DE" dirty="0"/>
          </a:p>
          <a:p>
            <a:pPr lvl="1"/>
            <a:r>
              <a:rPr lang="de-DE" dirty="0"/>
              <a:t>Serviceroboter </a:t>
            </a:r>
            <a:r>
              <a:rPr lang="de-DE" dirty="0" err="1"/>
              <a:t>Sobi</a:t>
            </a:r>
            <a:r>
              <a:rPr lang="de-DE" dirty="0"/>
              <a:t> soll Orientierung auf dem neuen Maschinenbau-Campus erleichtern</a:t>
            </a:r>
          </a:p>
          <a:p>
            <a:pPr lvl="1"/>
            <a:r>
              <a:rPr lang="de-DE" dirty="0"/>
              <a:t>Ziel: möglichst hohe Anzahl an Interaktionen, geringe Leerlaufzeiten, kurze Fahrwege bei notwendiger Kontaktaufnahme (Türen öffnen …)</a:t>
            </a:r>
          </a:p>
          <a:p>
            <a:pPr lvl="1"/>
            <a:r>
              <a:rPr lang="de-DE" dirty="0"/>
              <a:t>Herausforderung: genaue Prognose von Personen-Auftrittswahrscheinlichkeiten und temporär stark frequentierten Orten</a:t>
            </a:r>
          </a:p>
          <a:p>
            <a:pPr lvl="1"/>
            <a:r>
              <a:rPr lang="de-DE" dirty="0"/>
              <a:t>Ansatz: </a:t>
            </a:r>
            <a:r>
              <a:rPr lang="de-DE" dirty="0" err="1"/>
              <a:t>FreMEn</a:t>
            </a:r>
            <a:r>
              <a:rPr lang="de-DE" dirty="0"/>
              <a:t> (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Enhancement)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C7D3E-565E-4D2F-B884-D688C143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72B5B0-166F-49E4-A27A-DD8A15A078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332E6D-F4B0-4840-A3CC-98473B3F7E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780CF5-AD58-4FF3-AE89-9A381A4115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Modellierung einer Umgebung als Netz aus diskreten Zellen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Zellen können zu diskreten Zeitpunkten „belegt“ (1) oder „leer“ (0) sein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 viele diskrete Zeitpunkte aufgenommen ergibt sich für jede Zelle ein binärer Vektor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DD941AD-FA06-4CD2-9664-8D1029112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3890F0-C3FF-4B9A-B143-7D878FBED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22" y="982269"/>
            <a:ext cx="4384058" cy="336383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0EF0BCE-EA72-4BAC-BA5D-985473A29D94}"/>
              </a:ext>
            </a:extLst>
          </p:cNvPr>
          <p:cNvSpPr txBox="1"/>
          <p:nvPr/>
        </p:nvSpPr>
        <p:spPr>
          <a:xfrm>
            <a:off x="4644008" y="4464593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WEN18</a:t>
            </a:r>
          </a:p>
        </p:txBody>
      </p:sp>
    </p:spTree>
    <p:extLst>
      <p:ext uri="{BB962C8B-B14F-4D97-AF65-F5344CB8AC3E}">
        <p14:creationId xmlns:p14="http://schemas.microsoft.com/office/powerpoint/2010/main" val="336745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4226-82B6-45D1-AEAF-ED9637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FreMEn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F19F36-B8B5-48BC-AF74-FC648891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874E1-0440-40CE-880D-507D5F39F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Einleitung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A3042E-61F1-474A-9969-865F3044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Zustandsvektoren werden mittels </a:t>
            </a:r>
            <a:r>
              <a:rPr lang="de-DE" dirty="0" err="1"/>
              <a:t>Fourierreihen</a:t>
            </a:r>
            <a:r>
              <a:rPr lang="de-DE" dirty="0"/>
              <a:t> approximiert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Erfolgt für jede Zelle einzeln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Unterschiedliche Ordnungen der </a:t>
            </a:r>
            <a:r>
              <a:rPr lang="de-DE" dirty="0" err="1"/>
              <a:t>Fourierreihen</a:t>
            </a:r>
            <a:r>
              <a:rPr lang="de-DE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Schätzung mittels Schwellwert</a:t>
            </a:r>
          </a:p>
          <a:p>
            <a:pPr marL="612775" lvl="1" indent="-342900"/>
            <a:r>
              <a:rPr lang="de-DE" dirty="0"/>
              <a:t>Güte wird anhand der Prädiktionsgenauigkeiten bewertet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E42A6F-9639-4518-B000-F72A438F8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97BF669-5687-4FF6-8EDE-97B69DF9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3722"/>
            <a:ext cx="4686706" cy="27434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0CE313E-7AD2-43C7-B35F-16C2667FC7B1}"/>
              </a:ext>
            </a:extLst>
          </p:cNvPr>
          <p:cNvSpPr txBox="1"/>
          <p:nvPr/>
        </p:nvSpPr>
        <p:spPr>
          <a:xfrm>
            <a:off x="4283968" y="376330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Quelle: KRA17</a:t>
            </a:r>
          </a:p>
        </p:txBody>
      </p:sp>
    </p:spTree>
    <p:extLst>
      <p:ext uri="{BB962C8B-B14F-4D97-AF65-F5344CB8AC3E}">
        <p14:creationId xmlns:p14="http://schemas.microsoft.com/office/powerpoint/2010/main" val="235819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F39F1-1EA4-4739-BA68-985581C6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Meine Aufgaben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B9346C-6C92-4058-AFF1-5B84C842C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Vorhandene Methodik auf den Campus-Anwendungsfall anpassen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Einarbeitung in die Methodik mit dem „Aruba-Dataset“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Testdatensatz ET-Hochhaus: </a:t>
            </a:r>
          </a:p>
          <a:p>
            <a:pPr marL="612775" lvl="1" indent="-342900"/>
            <a:r>
              <a:rPr lang="de-DE" dirty="0"/>
              <a:t>Güte unterschiedlicher Perioden (Stunde, Tag …) sowie unterschiedlicher </a:t>
            </a:r>
            <a:r>
              <a:rPr lang="de-DE" dirty="0" err="1"/>
              <a:t>Fourierreihen</a:t>
            </a:r>
            <a:r>
              <a:rPr lang="de-DE" dirty="0"/>
              <a:t>-Ordnungen untersuchen</a:t>
            </a:r>
          </a:p>
          <a:p>
            <a:pPr marL="612775" lvl="1" indent="-342900"/>
            <a:r>
              <a:rPr lang="de-DE" dirty="0"/>
              <a:t>Bewertung verschiedener Einteilungen der Karte (Zusammenfassen von Zellen eines gemeinsamen Raumes)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Realer Datensatz/Simulationsdatensatz:</a:t>
            </a:r>
          </a:p>
          <a:p>
            <a:pPr marL="612775" lvl="1" indent="-342900"/>
            <a:r>
              <a:rPr lang="de-DE" dirty="0"/>
              <a:t>Evaluation der entwickelten Methodik</a:t>
            </a:r>
          </a:p>
          <a:p>
            <a:pPr marL="612775" lvl="1" indent="-342900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D1726B-2D5B-47A8-94E6-64F7C948AF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02B942-159A-4714-98B1-40500C8D9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6E84-D8B8-4E38-BF6B-6B1C77F85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64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03CF3-43F3-4EB6-AD1F-9C698C9E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4B4165-060A-4783-9E85-B08D9AC0E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E4B6E7-A68D-46FB-9AC1-B1F1DF0CE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11E234-C8B1-4C3B-991F-3436C2CEE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2108">
            <a:extLst>
              <a:ext uri="{FF2B5EF4-FFF2-40B4-BE49-F238E27FC236}">
                <a16:creationId xmlns:a16="http://schemas.microsoft.com/office/drawing/2014/main" id="{8CDEB112-D365-4D3D-BC5B-3483EB521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377" y="1154053"/>
            <a:ext cx="1620000" cy="2851232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t"/>
          <a:lstStyle/>
          <a:p>
            <a:pPr algn="ctr"/>
            <a:r>
              <a:rPr lang="de-DE" sz="1800" dirty="0">
                <a:latin typeface="Calibri" pitchFamily="34" charset="0"/>
              </a:rPr>
              <a:t>Server</a:t>
            </a:r>
          </a:p>
          <a:p>
            <a:pPr algn="ctr"/>
            <a:r>
              <a:rPr lang="de-DE" sz="1600" dirty="0" err="1">
                <a:latin typeface="Calibri" pitchFamily="34" charset="0"/>
              </a:rPr>
              <a:t>fremenserver</a:t>
            </a:r>
            <a:endParaRPr lang="de-DE" sz="1600" dirty="0">
              <a:latin typeface="Calibri" pitchFamily="34" charset="0"/>
            </a:endParaRPr>
          </a:p>
          <a:p>
            <a:pPr algn="ctr"/>
            <a:endParaRPr lang="de-DE" sz="1600" dirty="0">
              <a:latin typeface="Calibri" pitchFamily="34" charset="0"/>
            </a:endParaRPr>
          </a:p>
          <a:p>
            <a:endParaRPr lang="de-DE" sz="1600" dirty="0">
              <a:latin typeface="Calibri" pitchFamily="34" charset="0"/>
            </a:endParaRPr>
          </a:p>
          <a:p>
            <a:pPr algn="ctr"/>
            <a:endParaRPr lang="de-DE" sz="1800" dirty="0">
              <a:latin typeface="Calibri" pitchFamily="34" charset="0"/>
            </a:endParaRPr>
          </a:p>
        </p:txBody>
      </p:sp>
      <p:sp>
        <p:nvSpPr>
          <p:cNvPr id="14" name="Rechteck 2108">
            <a:extLst>
              <a:ext uri="{FF2B5EF4-FFF2-40B4-BE49-F238E27FC236}">
                <a16:creationId xmlns:a16="http://schemas.microsoft.com/office/drawing/2014/main" id="{5F402000-8625-4B63-A915-0B4EE5D4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623" y="1146134"/>
            <a:ext cx="1620000" cy="2851232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t"/>
          <a:lstStyle/>
          <a:p>
            <a:pPr algn="ctr"/>
            <a:r>
              <a:rPr lang="de-DE" sz="1800" dirty="0">
                <a:latin typeface="Calibri" pitchFamily="34" charset="0"/>
              </a:rPr>
              <a:t>Client</a:t>
            </a:r>
          </a:p>
          <a:p>
            <a:pPr algn="ctr"/>
            <a:r>
              <a:rPr lang="de-DE" sz="1600" dirty="0" err="1">
                <a:latin typeface="Calibri" pitchFamily="34" charset="0"/>
              </a:rPr>
              <a:t>fremen_client</a:t>
            </a:r>
            <a:endParaRPr lang="de-DE" sz="1600" dirty="0">
              <a:latin typeface="Calibri" pitchFamily="34" charset="0"/>
            </a:endParaRPr>
          </a:p>
          <a:p>
            <a:pPr algn="ctr"/>
            <a:endParaRPr lang="de-DE" sz="1800" dirty="0">
              <a:latin typeface="Calibri" pitchFamily="34" charset="0"/>
            </a:endParaRPr>
          </a:p>
        </p:txBody>
      </p:sp>
      <p:sp>
        <p:nvSpPr>
          <p:cNvPr id="19" name="Pfeil: nach links und rechts 18">
            <a:extLst>
              <a:ext uri="{FF2B5EF4-FFF2-40B4-BE49-F238E27FC236}">
                <a16:creationId xmlns:a16="http://schemas.microsoft.com/office/drawing/2014/main" id="{0D6FBF07-87F0-4ADB-BA37-FC0261EBCC42}"/>
              </a:ext>
            </a:extLst>
          </p:cNvPr>
          <p:cNvSpPr/>
          <p:nvPr/>
        </p:nvSpPr>
        <p:spPr bwMode="auto">
          <a:xfrm>
            <a:off x="3906544" y="2118005"/>
            <a:ext cx="1330912" cy="46166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DCD68F7-1F9D-4C12-A7F4-E3DDC46C83DD}"/>
              </a:ext>
            </a:extLst>
          </p:cNvPr>
          <p:cNvSpPr txBox="1"/>
          <p:nvPr/>
        </p:nvSpPr>
        <p:spPr>
          <a:xfrm>
            <a:off x="2239694" y="1815336"/>
            <a:ext cx="1535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legt Zellen an und speichert die Daten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berechnet Vorhersagen für verschiedene Ordnungen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5CC184-C4C5-4571-928A-E5B8C025E9F9}"/>
              </a:ext>
            </a:extLst>
          </p:cNvPr>
          <p:cNvSpPr txBox="1"/>
          <p:nvPr/>
        </p:nvSpPr>
        <p:spPr>
          <a:xfrm>
            <a:off x="5192760" y="1815336"/>
            <a:ext cx="154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bereitet Roboterdaten auf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latin typeface="Calibri" pitchFamily="34" charset="0"/>
              </a:rPr>
              <a:t>sendet </a:t>
            </a:r>
            <a:r>
              <a:rPr lang="de-DE" sz="1400" dirty="0" err="1">
                <a:latin typeface="Calibri" pitchFamily="34" charset="0"/>
              </a:rPr>
              <a:t>messages</a:t>
            </a:r>
            <a:r>
              <a:rPr lang="de-DE" sz="1400" dirty="0">
                <a:latin typeface="Calibri" pitchFamily="34" charset="0"/>
              </a:rPr>
              <a:t> an den Server</a:t>
            </a:r>
          </a:p>
          <a:p>
            <a:endParaRPr lang="de-DE" sz="1400" dirty="0">
              <a:solidFill>
                <a:schemeClr val="bg2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0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F249F-4B88-4544-BAF5-1FD68F20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F06519-70E0-4BBD-A0B8-A7007BCBB2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1315B-DB65-4280-B9F0-138085A829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a-DK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2995E-6EAF-4739-966B-C4B4FD8BB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263BE3B-1FFE-433A-BE32-A8BA1A608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16045"/>
            <a:ext cx="5286223" cy="2887872"/>
          </a:xfrm>
          <a:prstGeom prst="rect">
            <a:avLst/>
          </a:prstGeom>
        </p:spPr>
      </p:pic>
      <p:pic>
        <p:nvPicPr>
          <p:cNvPr id="10" name="Grafik 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F63029D-0F08-45C3-8C66-4F43C99C1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116045"/>
            <a:ext cx="5286223" cy="286564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12FEB-E866-4B48-B7BD-EAAFD86557AB}"/>
              </a:ext>
            </a:extLst>
          </p:cNvPr>
          <p:cNvSpPr txBox="1"/>
          <p:nvPr/>
        </p:nvSpPr>
        <p:spPr>
          <a:xfrm>
            <a:off x="1317493" y="981496"/>
            <a:ext cx="208823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Room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occupancy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(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day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A47A6B-3D93-432A-B72B-C3765AD5C685}"/>
              </a:ext>
            </a:extLst>
          </p:cNvPr>
          <p:cNvSpPr txBox="1"/>
          <p:nvPr/>
        </p:nvSpPr>
        <p:spPr>
          <a:xfrm>
            <a:off x="5882963" y="985733"/>
            <a:ext cx="208823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Room 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occupancy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 (</a:t>
            </a:r>
            <a:r>
              <a:rPr lang="de-DE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week</a:t>
            </a:r>
            <a:r>
              <a:rPr lang="de-DE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54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Adrian Kleimeier-Frequenzbasierte Modellierung zur Prädiktion von Personen-Auftrittswahrscheinlichkeiten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0" y="4470671"/>
            <a:ext cx="1576389" cy="381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50825" y="268288"/>
            <a:ext cx="7200900" cy="358775"/>
          </a:xfrm>
        </p:spPr>
        <p:txBody>
          <a:bodyPr/>
          <a:lstStyle/>
          <a:p>
            <a:r>
              <a:rPr lang="de-DE" dirty="0"/>
              <a:t>Titel der Arbeit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1C8BC93-700D-45EE-8730-65CDE453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56409"/>
              </p:ext>
            </p:extLst>
          </p:nvPr>
        </p:nvGraphicFramePr>
        <p:xfrm>
          <a:off x="539552" y="1128665"/>
          <a:ext cx="8424948" cy="2514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1304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Arbeitspaket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Dez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Literaturrecherche Prädiktionsmodelle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Einarbeitung in die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FreMEn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Methodik mittels Aruba-Dataset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Gütebestimmung des Testdatensatzes unter Verwendung verschiedener Parameter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Evaluation mittels realen Datensatzes/Simulationsdatensatzes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Schreiben:</a:t>
                      </a:r>
                      <a:r>
                        <a:rPr lang="de-DE" sz="12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Abgabe am 14.01.2021</a:t>
                      </a:r>
                      <a:endParaRPr lang="de-DE" sz="12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7411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448"/>
  <p:tag name="DEFAULTHEIGHT" val="316"/>
  <p:tag name="MMPROD_NEXTUNIQUEID" val="10010"/>
  <p:tag name="MMPROD_UIDATA" val="&lt;database version=&quot;8.0&quot;&gt;&lt;object type=&quot;1&quot; unique_id=&quot;10001&quot;&gt;&lt;object type=&quot;8&quot; unique_id=&quot;70858&quot;&gt;&lt;/object&gt;&lt;object type=&quot;2&quot; unique_id=&quot;70859&quot;&gt;&lt;object type=&quot;3&quot; unique_id=&quot;70861&quot;&gt;&lt;property id=&quot;20148&quot; value=&quot;5&quot;/&gt;&lt;property id=&quot;20300&quot; value=&quot;Folie 1&quot;/&gt;&lt;property id=&quot;20307&quot; value=&quot;258&quot;/&gt;&lt;/object&gt;&lt;object type=&quot;3&quot; unique_id=&quot;71064&quot;&gt;&lt;property id=&quot;20148&quot; value=&quot;5&quot;/&gt;&lt;property id=&quot;20300&quot; value=&quot;Folie 2 - &amp;quot;Präsentationserstellung und Durchführung&amp;quot;&quot;/&gt;&lt;property id=&quot;20307&quot; value=&quot;263&quot;/&gt;&lt;/object&gt;&lt;object type=&quot;3&quot; unique_id=&quot;71066&quot;&gt;&lt;property id=&quot;20148&quot; value=&quot;5&quot;/&gt;&lt;property id=&quot;20300&quot; value=&quot;Folie 4 - &amp;quot;Farben und Symbole/Sonderzeichen&amp;quot;&quot;/&gt;&lt;property id=&quot;20307&quot; value=&quot;262&quot;/&gt;&lt;/object&gt;&lt;object type=&quot;3&quot; unique_id=&quot;71074&quot;&gt;&lt;property id=&quot;20148&quot; value=&quot;5&quot;/&gt;&lt;property id=&quot;20300&quot; value=&quot;Folie 3 - &amp;quot;Aufzählungszeichen und Schriftgrößen&amp;quot;&quot;/&gt;&lt;property id=&quot;20307&quot; value=&quot;265&quot;/&gt;&lt;/object&gt;&lt;/object&gt;&lt;/object&gt;&lt;/database&gt;"/>
  <p:tag name="SECTOMILLISECCONVERTED" val="1"/>
  <p:tag name="ISPRING_RESOURCE_PATHS_HASH_PRESENTER" val="d24f3b29358732617ce95795582bb535b63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3278"/>
  <p:tag name="ORIGINALWIDTH" val="642,0896"/>
  <p:tag name="LATEXADDIN" val="\documentclass{article}&#10;\usepackage{amsmath}&#10;\pagestyle{empty}&#10;\begin{document}&#10;&#10;&#10;\begin{align*}&#10;e^{i \pi}&amp;=-1 \\&#10;\sum_{i=1}^{\infty}\frac{1}{2^i}&amp;=1&#10;\end{align*}&#10;&#10;\end{document}"/>
  <p:tag name="IGUANATEXSIZE" val="20"/>
  <p:tag name="IGUANATEXCURSOR" val="147"/>
  <p:tag name="TRANSPARENCY" val="Wahr"/>
  <p:tag name="FILENAME" val=""/>
  <p:tag name="LATEXENGINEID" val="1"/>
  <p:tag name="TEMPFOLDER" val=".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tudentenrunde_Robotik">
  <a:themeElements>
    <a:clrScheme name="Benutzerdefiniert 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509B"/>
      </a:accent1>
      <a:accent2>
        <a:srgbClr val="99B9D8"/>
      </a:accent2>
      <a:accent3>
        <a:srgbClr val="CCDCEB"/>
      </a:accent3>
      <a:accent4>
        <a:srgbClr val="C8D317"/>
      </a:accent4>
      <a:accent5>
        <a:srgbClr val="E77B29"/>
      </a:accent5>
      <a:accent6>
        <a:srgbClr val="999999"/>
      </a:accent6>
      <a:hlink>
        <a:srgbClr val="00509B"/>
      </a:hlink>
      <a:folHlink>
        <a:srgbClr val="800080"/>
      </a:folHlink>
    </a:clrScheme>
    <a:fontScheme name="imes-Folienmaster">
      <a:majorFont>
        <a:latin typeface="Agfa Rotis Sans Serif"/>
        <a:ea typeface="ＭＳ Ｐゴシック"/>
        <a:cs typeface=""/>
      </a:majorFont>
      <a:minorFont>
        <a:latin typeface="Agfa Rotis Sans Serif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ln>
          <a:solidFill>
            <a:srgbClr val="404040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2">
                <a:lumMod val="75000"/>
                <a:lumOff val="25000"/>
              </a:schemeClr>
            </a:solidFill>
            <a:latin typeface="Calibri" pitchFamily="34" charset="0"/>
          </a:defRPr>
        </a:defPPr>
      </a:lstStyle>
    </a:txDef>
  </a:objectDefaults>
  <a:extraClrSchemeLst>
    <a:extraClrScheme>
      <a:clrScheme name="imes-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es-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es-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7" id="{BAE258E1-5797-45B2-B40D-EF3F41FACCED}" vid="{5527BC22-D849-4218-A6C0-281613764C9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Vorlage_Studentenrunde_RAS</Template>
  <TotalTime>0</TotalTime>
  <Words>789</Words>
  <Application>Microsoft Office PowerPoint</Application>
  <PresentationFormat>Bildschirmpräsentation (16:9)</PresentationFormat>
  <Paragraphs>147</Paragraphs>
  <Slides>16</Slides>
  <Notes>0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Agfa Rotis Sans Serif</vt:lpstr>
      <vt:lpstr>Wingdings</vt:lpstr>
      <vt:lpstr>Wingdings 3</vt:lpstr>
      <vt:lpstr>Calibri</vt:lpstr>
      <vt:lpstr>Arial</vt:lpstr>
      <vt:lpstr>Studentenrunde_Robotik</vt:lpstr>
      <vt:lpstr>Hinweise</vt:lpstr>
      <vt:lpstr>Frequenzbasierte Modellierung zur Prädiktion von Personen-Auftrittswahrscheinlichkeiten</vt:lpstr>
      <vt:lpstr>Motivation</vt:lpstr>
      <vt:lpstr>FreMEn</vt:lpstr>
      <vt:lpstr>FreMEn</vt:lpstr>
      <vt:lpstr>Meine Aufgaben</vt:lpstr>
      <vt:lpstr>Aktueller Stand</vt:lpstr>
      <vt:lpstr>Aktueller Stand</vt:lpstr>
      <vt:lpstr>Arbeitspakete</vt:lpstr>
      <vt:lpstr>Quellen</vt:lpstr>
      <vt:lpstr>Diskussion </vt:lpstr>
      <vt:lpstr>Plots einfügen</vt:lpstr>
      <vt:lpstr>Gleichungen</vt:lpstr>
      <vt:lpstr>Video einfügen und in Klickreihenfolge einbinden </vt:lpstr>
      <vt:lpstr>Normen und Konventionen</vt:lpstr>
      <vt:lpstr>Abschlussvortrag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</dc:title>
  <dc:creator>Adrian Kleimeier</dc:creator>
  <cp:lastModifiedBy>Adrian Kleimeier</cp:lastModifiedBy>
  <cp:revision>17</cp:revision>
  <dcterms:created xsi:type="dcterms:W3CDTF">2020-09-15T12:00:16Z</dcterms:created>
  <dcterms:modified xsi:type="dcterms:W3CDTF">2020-09-16T05:10:07Z</dcterms:modified>
</cp:coreProperties>
</file>